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00" r:id="rId2"/>
    <p:sldId id="307" r:id="rId3"/>
    <p:sldId id="309" r:id="rId4"/>
    <p:sldId id="303" r:id="rId5"/>
    <p:sldId id="306" r:id="rId6"/>
    <p:sldId id="305" r:id="rId7"/>
    <p:sldId id="273" r:id="rId8"/>
    <p:sldId id="310" r:id="rId9"/>
    <p:sldId id="311" r:id="rId10"/>
    <p:sldId id="268" r:id="rId11"/>
    <p:sldId id="256" r:id="rId12"/>
    <p:sldId id="301" r:id="rId13"/>
    <p:sldId id="302" r:id="rId14"/>
    <p:sldId id="30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919C"/>
    <a:srgbClr val="000000"/>
    <a:srgbClr val="052F61"/>
    <a:srgbClr val="08107A"/>
    <a:srgbClr val="070E69"/>
    <a:srgbClr val="001848"/>
    <a:srgbClr val="002164"/>
    <a:srgbClr val="002570"/>
    <a:srgbClr val="001642"/>
    <a:srgbClr val="5C6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3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2E965-6922-4273-886E-005157B28F3C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B8B1-57F0-4AA0-B8F1-93BBD9AC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" y="-292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576" y="2885654"/>
            <a:ext cx="10004502" cy="29718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Coupled Groundwater/Surface-Water Modeling using GSFLOW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ID2447 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sz="3600" dirty="0">
                <a:solidFill>
                  <a:srgbClr val="FFFF00"/>
                </a:solidFill>
              </a:rPr>
              <a:t>October 7-11, 2019 BLM-CA Multi-Use Conference Room, 2800 Cottage Way, Sacramento, 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27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850" y="-452269"/>
            <a:ext cx="6797165" cy="2971801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Shallow lateral 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2921" y="2671339"/>
            <a:ext cx="4197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Anderson and Burt, 1978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Converging (“hollow”) verses diverging (“Spur”)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3BEC6C-F88C-4CDA-8869-DDCD1F2F7330}"/>
              </a:ext>
            </a:extLst>
          </p:cNvPr>
          <p:cNvSpPr/>
          <p:nvPr/>
        </p:nvSpPr>
        <p:spPr>
          <a:xfrm>
            <a:off x="10897200" y="6480000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FCD00-F61A-4D7F-977C-CF96041D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50" y="228307"/>
            <a:ext cx="1276350" cy="523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885F5-4A72-4DB0-8CDD-8416416F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501" y="2130781"/>
            <a:ext cx="6660649" cy="4220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18CA5-3B95-4AB9-B7F3-C32329BD8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23" y="4392807"/>
            <a:ext cx="2819492" cy="2265394"/>
          </a:xfrm>
          <a:prstGeom prst="rect">
            <a:avLst/>
          </a:prstGeom>
        </p:spPr>
      </p:pic>
      <p:sp>
        <p:nvSpPr>
          <p:cNvPr id="9" name="Arrow: Up-Down 8">
            <a:extLst>
              <a:ext uri="{FF2B5EF4-FFF2-40B4-BE49-F238E27FC236}">
                <a16:creationId xmlns:a16="http://schemas.microsoft.com/office/drawing/2014/main" id="{64C9166C-1FFC-474C-9349-D223ECBE2AE6}"/>
              </a:ext>
            </a:extLst>
          </p:cNvPr>
          <p:cNvSpPr/>
          <p:nvPr/>
        </p:nvSpPr>
        <p:spPr>
          <a:xfrm>
            <a:off x="2303839" y="4708928"/>
            <a:ext cx="172344" cy="78680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1B57F-3965-45B6-A7B2-CFAE1E7D6BB3}"/>
              </a:ext>
            </a:extLst>
          </p:cNvPr>
          <p:cNvSpPr/>
          <p:nvPr/>
        </p:nvSpPr>
        <p:spPr>
          <a:xfrm rot="21122427">
            <a:off x="2402890" y="4533089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hollow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383AE5-867C-4EEE-8FEB-566EAD799A36}"/>
              </a:ext>
            </a:extLst>
          </p:cNvPr>
          <p:cNvSpPr/>
          <p:nvPr/>
        </p:nvSpPr>
        <p:spPr>
          <a:xfrm rot="19923920">
            <a:off x="2525319" y="5272857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spur</a:t>
            </a:r>
          </a:p>
        </p:txBody>
      </p:sp>
    </p:spTree>
    <p:extLst>
      <p:ext uri="{BB962C8B-B14F-4D97-AF65-F5344CB8AC3E}">
        <p14:creationId xmlns:p14="http://schemas.microsoft.com/office/powerpoint/2010/main" val="50002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00" y="2160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505" y="-412232"/>
            <a:ext cx="6623472" cy="2971801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cascades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4847" y="3065694"/>
            <a:ext cx="4197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Lateral flows routed according to topography and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Cascades determined using Cascade Routing Tool (Henson and others, 2013)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3BEC6C-F88C-4CDA-8869-DDCD1F2F7330}"/>
              </a:ext>
            </a:extLst>
          </p:cNvPr>
          <p:cNvSpPr/>
          <p:nvPr/>
        </p:nvSpPr>
        <p:spPr>
          <a:xfrm>
            <a:off x="10897200" y="6480000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FCD00-F61A-4D7F-977C-CF96041D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50" y="228307"/>
            <a:ext cx="1276350" cy="52387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C626E9E-D8B9-480F-884A-22E5AEBCE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8" t="9589" r="17376" b="5480"/>
          <a:stretch/>
        </p:blipFill>
        <p:spPr bwMode="auto">
          <a:xfrm>
            <a:off x="5910498" y="2030809"/>
            <a:ext cx="5132295" cy="4535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685" y="-424412"/>
            <a:ext cx="11145450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Simulated recharge/discharge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3BEC6C-F88C-4CDA-8869-DDCD1F2F7330}"/>
              </a:ext>
            </a:extLst>
          </p:cNvPr>
          <p:cNvSpPr/>
          <p:nvPr/>
        </p:nvSpPr>
        <p:spPr>
          <a:xfrm>
            <a:off x="10897200" y="6480000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FCD00-F61A-4D7F-977C-CF96041D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50" y="228307"/>
            <a:ext cx="1276350" cy="52387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E62E579-5E1A-4730-89C6-B5AD65058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04" y="2753392"/>
            <a:ext cx="5097992" cy="389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4AEEF-EAE9-4534-AAD0-A046E74E5837}"/>
              </a:ext>
            </a:extLst>
          </p:cNvPr>
          <p:cNvSpPr txBox="1"/>
          <p:nvPr/>
        </p:nvSpPr>
        <p:spPr>
          <a:xfrm>
            <a:off x="1991117" y="3795823"/>
            <a:ext cx="1699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</a:rPr>
              <a:t>Red-GW discharge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</a:rPr>
              <a:t>Blue-GW recharge</a:t>
            </a: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ekton Pro" pitchFamily="34" charset="0"/>
              </a:rPr>
              <a:t>Gold-Zero</a:t>
            </a:r>
          </a:p>
          <a:p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ekton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9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3BEC6C-F88C-4CDA-8869-DDCD1F2F7330}"/>
              </a:ext>
            </a:extLst>
          </p:cNvPr>
          <p:cNvSpPr/>
          <p:nvPr/>
        </p:nvSpPr>
        <p:spPr>
          <a:xfrm>
            <a:off x="10897200" y="6480000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FCD00-F61A-4D7F-977C-CF96041D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963" y="6218062"/>
            <a:ext cx="1276350" cy="523875"/>
          </a:xfrm>
          <a:prstGeom prst="rect">
            <a:avLst/>
          </a:prstGeom>
        </p:spPr>
      </p:pic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EA6C3F52-69D4-4F54-BE4E-6D6497B7C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180" y="1621662"/>
            <a:ext cx="8229600" cy="470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1F9E85-A85E-476C-AE47-A6022E125013}"/>
              </a:ext>
            </a:extLst>
          </p:cNvPr>
          <p:cNvSpPr txBox="1"/>
          <p:nvPr/>
        </p:nvSpPr>
        <p:spPr>
          <a:xfrm>
            <a:off x="239180" y="6330822"/>
            <a:ext cx="299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ekton Pro" pitchFamily="34" charset="0"/>
              </a:rPr>
              <a:t>Huntington and </a:t>
            </a:r>
            <a:r>
              <a:rPr lang="en-US" sz="1600" dirty="0" err="1">
                <a:latin typeface="Tekton Pro" pitchFamily="34" charset="0"/>
              </a:rPr>
              <a:t>Niswonger</a:t>
            </a:r>
            <a:r>
              <a:rPr lang="en-US" sz="1600" dirty="0">
                <a:latin typeface="Tekton Pro" pitchFamily="34" charset="0"/>
              </a:rPr>
              <a:t>, 2012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3BEC1-0A01-4F18-A690-D8009988B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778" y="1851730"/>
            <a:ext cx="4022302" cy="31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86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" y="-292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768" y="-1047575"/>
            <a:ext cx="10004502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What to expect</a:t>
            </a:r>
            <a:endParaRPr lang="en-US" sz="31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0020E-D947-489E-ACDE-8A2F17C43204}"/>
              </a:ext>
            </a:extLst>
          </p:cNvPr>
          <p:cNvSpPr txBox="1"/>
          <p:nvPr/>
        </p:nvSpPr>
        <p:spPr>
          <a:xfrm>
            <a:off x="1185619" y="2275366"/>
            <a:ext cx="9356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hydrology, modeling, and software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Solid first day of PowerPoint to lay out modeling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and third days of Notebooks illustrating work flow and class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Forth day working on class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2776A-8090-425C-8C10-CA505AE6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3988199"/>
            <a:ext cx="3386083" cy="266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24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" y="-292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532" y="2099166"/>
            <a:ext cx="5770870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USGS California Water Science </a:t>
            </a:r>
            <a:r>
              <a:rPr lang="en-US" dirty="0" err="1">
                <a:solidFill>
                  <a:srgbClr val="FFFF00"/>
                </a:solidFill>
              </a:rPr>
              <a:t>centeR</a:t>
            </a:r>
            <a:endParaRPr lang="en-US" sz="31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11D21-1F2D-4F7F-AD74-9B608AC7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77" y="2254435"/>
            <a:ext cx="5513889" cy="32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3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" y="-292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34" y="2384517"/>
            <a:ext cx="5513889" cy="29718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California state water control board and other participants</a:t>
            </a:r>
            <a:endParaRPr lang="en-US" sz="31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11D21-1F2D-4F7F-AD74-9B608AC7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77" y="2254435"/>
            <a:ext cx="5513889" cy="32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82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" y="-292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847" y="2344212"/>
            <a:ext cx="10004502" cy="29718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Instructors</a:t>
            </a:r>
            <a:br>
              <a:rPr lang="en-US" dirty="0">
                <a:solidFill>
                  <a:srgbClr val="FFFF00"/>
                </a:solidFill>
              </a:rPr>
            </a:br>
            <a:br>
              <a:rPr lang="en-US" dirty="0">
                <a:solidFill>
                  <a:srgbClr val="FFFF00"/>
                </a:solidFill>
              </a:rPr>
            </a:br>
            <a:r>
              <a:rPr lang="en-US" sz="3100" dirty="0"/>
              <a:t>Ayman </a:t>
            </a:r>
            <a:r>
              <a:rPr lang="en-US" sz="3100" dirty="0" err="1"/>
              <a:t>Alzraiee</a:t>
            </a:r>
            <a:r>
              <a:rPr lang="en-US" sz="3100" dirty="0"/>
              <a:t>, California water science center</a:t>
            </a:r>
            <a:br>
              <a:rPr lang="en-US" sz="3100" dirty="0"/>
            </a:br>
            <a:r>
              <a:rPr lang="en-US" sz="3100" dirty="0"/>
              <a:t>Eric </a:t>
            </a:r>
            <a:r>
              <a:rPr lang="en-US" sz="3100" dirty="0" err="1"/>
              <a:t>morway</a:t>
            </a:r>
            <a:r>
              <a:rPr lang="en-US" sz="3100" dirty="0"/>
              <a:t>, Nevada water science center</a:t>
            </a:r>
            <a:br>
              <a:rPr lang="en-US" sz="3100" dirty="0"/>
            </a:br>
            <a:r>
              <a:rPr lang="en-US" sz="3100" dirty="0"/>
              <a:t>Rich Niswonger, Water mission area, California</a:t>
            </a:r>
            <a:br>
              <a:rPr lang="en-US" sz="3100" dirty="0"/>
            </a:br>
            <a:r>
              <a:rPr lang="en-US" sz="3100" dirty="0"/>
              <a:t>Steve Regan, water mission area, Colorado</a:t>
            </a:r>
            <a:endParaRPr lang="en-US" sz="31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3" y="-3224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768" y="-1047575"/>
            <a:ext cx="10004502" cy="2971801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rgbClr val="FFFF00"/>
                </a:solidFill>
              </a:rPr>
              <a:t>Class agenda at Thirty thousand feet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0020E-D947-489E-ACDE-8A2F17C43204}"/>
              </a:ext>
            </a:extLst>
          </p:cNvPr>
          <p:cNvSpPr txBox="1"/>
          <p:nvPr/>
        </p:nvSpPr>
        <p:spPr>
          <a:xfrm>
            <a:off x="1269594" y="2411647"/>
            <a:ext cx="93566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1: PRMS, MODFLOW, GSFLOW overview (PowerPoint)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2: Building models, developing workflow (GSFLOW-</a:t>
            </a:r>
            <a:r>
              <a:rPr lang="en-US" dirty="0" err="1"/>
              <a:t>Arcpy</a:t>
            </a:r>
            <a:r>
              <a:rPr lang="en-US" dirty="0"/>
              <a:t>, </a:t>
            </a:r>
            <a:r>
              <a:rPr lang="en-US" dirty="0" err="1"/>
              <a:t>pyGSFLOW</a:t>
            </a:r>
            <a:r>
              <a:rPr lang="en-US" dirty="0"/>
              <a:t>, Notebooks), output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3: Calibration (</a:t>
            </a:r>
            <a:r>
              <a:rPr lang="en-US" dirty="0" err="1"/>
              <a:t>pyGSFLOW</a:t>
            </a:r>
            <a:r>
              <a:rPr lang="en-US" dirty="0"/>
              <a:t>, PowerPoint, Notebooks), Post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4: MODSIM-GSFLOW, Small working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5: Class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31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" y="977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768" y="-1047575"/>
            <a:ext cx="10004502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Course objectives</a:t>
            </a:r>
            <a:endParaRPr lang="en-US" sz="3100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70020E-D947-489E-ACDE-8A2F17C43204}"/>
              </a:ext>
            </a:extLst>
          </p:cNvPr>
          <p:cNvSpPr txBox="1"/>
          <p:nvPr/>
        </p:nvSpPr>
        <p:spPr>
          <a:xfrm>
            <a:off x="1185619" y="2452647"/>
            <a:ext cx="93566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purpose, capabilities, and theory of GSFLOW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conceptual approach for building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demonstration of tools (</a:t>
            </a:r>
            <a:r>
              <a:rPr lang="en-US" dirty="0" err="1"/>
              <a:t>Jupyter</a:t>
            </a:r>
            <a:r>
              <a:rPr lang="en-US" dirty="0"/>
              <a:t> Notebooks, ArcMap and </a:t>
            </a:r>
            <a:r>
              <a:rPr lang="en-US" dirty="0" err="1"/>
              <a:t>Arcpy</a:t>
            </a:r>
            <a:r>
              <a:rPr lang="en-US" dirty="0"/>
              <a:t>, PRMS GUI)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work flow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Progress on individual GSFLOW applications through class project</a:t>
            </a:r>
          </a:p>
        </p:txBody>
      </p:sp>
    </p:spTree>
    <p:extLst>
      <p:ext uri="{BB962C8B-B14F-4D97-AF65-F5344CB8AC3E}">
        <p14:creationId xmlns:p14="http://schemas.microsoft.com/office/powerpoint/2010/main" val="317135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F824E2-230A-4A89-889E-61B83AED1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64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3884" y="-343851"/>
            <a:ext cx="6464852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GSFLOW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7067" y="2652824"/>
            <a:ext cx="4197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Integrated hydrologic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Supply limited and demand driven water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Regional scale water resources analysis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3BEC6C-F88C-4CDA-8869-DDCD1F2F7330}"/>
              </a:ext>
            </a:extLst>
          </p:cNvPr>
          <p:cNvSpPr/>
          <p:nvPr/>
        </p:nvSpPr>
        <p:spPr>
          <a:xfrm>
            <a:off x="10897200" y="6480000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FCD00-F61A-4D7F-977C-CF96041D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50" y="228307"/>
            <a:ext cx="1276350" cy="52387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A6CE2C1-3524-4037-A0B6-57C4B2F33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5879442" y="1142050"/>
            <a:ext cx="4476751" cy="5605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AABCE6A-23BF-41CC-B0B5-B499BF1DA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0"/>
          <a:stretch/>
        </p:blipFill>
        <p:spPr bwMode="auto">
          <a:xfrm>
            <a:off x="6148803" y="5605647"/>
            <a:ext cx="3970337" cy="5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54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41184-EC73-4DBB-B97E-1B70C4C986F9}"/>
              </a:ext>
            </a:extLst>
          </p:cNvPr>
          <p:cNvSpPr/>
          <p:nvPr/>
        </p:nvSpPr>
        <p:spPr>
          <a:xfrm>
            <a:off x="10917078" y="6469356"/>
            <a:ext cx="1224000" cy="356400"/>
          </a:xfrm>
          <a:prstGeom prst="rect">
            <a:avLst/>
          </a:prstGeom>
          <a:solidFill>
            <a:srgbClr val="070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CB759-4D11-40CD-A360-CAD6B96E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305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2666C3-1777-4980-BA3E-F5804240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0B168E-F323-4D51-8A49-2926A468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3"/>
            <a:ext cx="12192000" cy="68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0167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25096</TotalTime>
  <Words>238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Tekton Pro</vt:lpstr>
      <vt:lpstr>Wingdings 3</vt:lpstr>
      <vt:lpstr>Slice</vt:lpstr>
      <vt:lpstr>Coupled Groundwater/Surface-Water Modeling using GSFLOW ID2447   October 7-11, 2019 BLM-CA Multi-Use Conference Room, 2800 Cottage Way, Sacramento, CA</vt:lpstr>
      <vt:lpstr>USGS California Water Science centeR</vt:lpstr>
      <vt:lpstr>California state water control board and other participants</vt:lpstr>
      <vt:lpstr>Instructors  Ayman Alzraiee, California water science center Eric morway, Nevada water science center Rich Niswonger, Water mission area, California Steve Regan, water mission area, Colorado</vt:lpstr>
      <vt:lpstr>Class agenda at Thirty thousand feet</vt:lpstr>
      <vt:lpstr>Course objectives</vt:lpstr>
      <vt:lpstr>GSFLOW</vt:lpstr>
      <vt:lpstr>PowerPoint Presentation</vt:lpstr>
      <vt:lpstr>PowerPoint Presentation</vt:lpstr>
      <vt:lpstr>Shallow lateral flow</vt:lpstr>
      <vt:lpstr>cascades</vt:lpstr>
      <vt:lpstr>Simulated recharge/discharge</vt:lpstr>
      <vt:lpstr>PowerPoint Presentation</vt:lpstr>
      <vt:lpstr>What to expect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316</cp:revision>
  <dcterms:created xsi:type="dcterms:W3CDTF">2017-12-13T18:00:20Z</dcterms:created>
  <dcterms:modified xsi:type="dcterms:W3CDTF">2019-10-07T00:51:12Z</dcterms:modified>
</cp:coreProperties>
</file>